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Palanquin Dark"/>
      <p:regular r:id="rId27"/>
      <p:bold r:id="rId28"/>
    </p:embeddedFont>
    <p:embeddedFont>
      <p:font typeface="Poppins Black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PalanquinDark-bold.fntdata"/><Relationship Id="rId27" Type="http://schemas.openxmlformats.org/officeDocument/2006/relationships/font" Target="fonts/PalanquinDar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Blac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oppinsBlack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4b3b7ab8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4b3b7ab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77498f77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877498f77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794a74c9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8794a74c9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4f4baca1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4f4baca1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224f4baca1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224f4baca1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4b3b7ab8f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4b3b7ab8f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77b642fd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77b642fd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77b642fd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77b642fd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2382c9dd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2382c9dd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2382c9d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2382c9d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2382c9dd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2382c9dd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4b3b7ab8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4b3b7ab8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2382c9dd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22382c9dd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4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7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" name="Google Shape;105;p17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7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21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3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3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D9D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redirect?event=video_description&amp;redir_token=QUFFLUhqbFZLVlNVTnJiVWhLLTZoRDRFYTA0azRnVVpud3xBQ3Jtc0ttZ3FDNndoTGZaVzNNOHVXT0VsMk9Zc3FicTEtMjBaNVhDaXROdE9aRUFQd09WZnQyTWduTTZ3ZzU3S3N4R1hWWk94QmZDWmpwZFZmVzJvUUdnTS0xcEdHd0pfQWFTMzQ3MmxrR1huVmpUOXcybFhvOA&amp;q=https%3A%2F%2Famzn.to%2F35Ng41g&amp;v=qa9GzklnHE0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>
            <a:off x="4132431" y="-195268"/>
            <a:ext cx="5011568" cy="4809645"/>
            <a:chOff x="3512637" y="-432878"/>
            <a:chExt cx="5312241" cy="5098203"/>
          </a:xfrm>
        </p:grpSpPr>
        <p:sp>
          <p:nvSpPr>
            <p:cNvPr id="165" name="Google Shape;165;p24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4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>
            <p:ph type="ctrTitle"/>
          </p:nvPr>
        </p:nvSpPr>
        <p:spPr>
          <a:xfrm>
            <a:off x="174850" y="1198850"/>
            <a:ext cx="48255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Notre projet: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Bras robotique</a:t>
            </a:r>
            <a:r>
              <a:rPr lang="en"/>
              <a:t> </a:t>
            </a:r>
            <a:r>
              <a:rPr lang="en"/>
              <a:t> 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1741625" y="3631575"/>
            <a:ext cx="2645700" cy="106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Elaboré par :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Feriel Ben Mamia 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Rima Guedria 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Souhir Beji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"/>
          <p:cNvSpPr/>
          <p:nvPr/>
        </p:nvSpPr>
        <p:spPr>
          <a:xfrm>
            <a:off x="5366025" y="1482520"/>
            <a:ext cx="3057900" cy="3054000"/>
          </a:xfrm>
          <a:prstGeom prst="roundRect">
            <a:avLst>
              <a:gd fmla="val 892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3"/>
          <p:cNvSpPr/>
          <p:nvPr/>
        </p:nvSpPr>
        <p:spPr>
          <a:xfrm>
            <a:off x="6474635" y="2431765"/>
            <a:ext cx="840681" cy="13079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Poppins;900"/>
              </a:rPr>
              <a:t>?</a:t>
            </a:r>
          </a:p>
        </p:txBody>
      </p:sp>
      <p:sp>
        <p:nvSpPr>
          <p:cNvPr id="529" name="Google Shape;529;p33"/>
          <p:cNvSpPr/>
          <p:nvPr/>
        </p:nvSpPr>
        <p:spPr>
          <a:xfrm>
            <a:off x="7745015" y="2842471"/>
            <a:ext cx="373689" cy="373689"/>
          </a:xfrm>
          <a:custGeom>
            <a:rect b="b" l="l" r="r" t="t"/>
            <a:pathLst>
              <a:path extrusionOk="0" h="20982" w="20982">
                <a:moveTo>
                  <a:pt x="10464" y="4237"/>
                </a:moveTo>
                <a:cubicBezTo>
                  <a:pt x="13744" y="4237"/>
                  <a:pt x="16861" y="6859"/>
                  <a:pt x="16745" y="10708"/>
                </a:cubicBezTo>
                <a:cubicBezTo>
                  <a:pt x="16647" y="14115"/>
                  <a:pt x="13847" y="16781"/>
                  <a:pt x="10461" y="16781"/>
                </a:cubicBezTo>
                <a:cubicBezTo>
                  <a:pt x="10399" y="16781"/>
                  <a:pt x="10337" y="16781"/>
                  <a:pt x="10274" y="16779"/>
                </a:cubicBezTo>
                <a:cubicBezTo>
                  <a:pt x="4704" y="16545"/>
                  <a:pt x="2168" y="9740"/>
                  <a:pt x="6238" y="5938"/>
                </a:cubicBezTo>
                <a:cubicBezTo>
                  <a:pt x="7496" y="4762"/>
                  <a:pt x="8997" y="4237"/>
                  <a:pt x="10464" y="4237"/>
                </a:cubicBezTo>
                <a:close/>
                <a:moveTo>
                  <a:pt x="10074" y="0"/>
                </a:moveTo>
                <a:lnTo>
                  <a:pt x="9740" y="934"/>
                </a:lnTo>
                <a:cubicBezTo>
                  <a:pt x="9207" y="1001"/>
                  <a:pt x="8706" y="1068"/>
                  <a:pt x="8173" y="1201"/>
                </a:cubicBezTo>
                <a:lnTo>
                  <a:pt x="7572" y="367"/>
                </a:lnTo>
                <a:lnTo>
                  <a:pt x="6071" y="934"/>
                </a:lnTo>
                <a:lnTo>
                  <a:pt x="6171" y="1935"/>
                </a:lnTo>
                <a:cubicBezTo>
                  <a:pt x="5671" y="2202"/>
                  <a:pt x="5237" y="2469"/>
                  <a:pt x="4804" y="2769"/>
                </a:cubicBezTo>
                <a:lnTo>
                  <a:pt x="3903" y="2268"/>
                </a:lnTo>
                <a:lnTo>
                  <a:pt x="2769" y="3336"/>
                </a:lnTo>
                <a:lnTo>
                  <a:pt x="3236" y="4236"/>
                </a:lnTo>
                <a:cubicBezTo>
                  <a:pt x="2869" y="4637"/>
                  <a:pt x="2569" y="5104"/>
                  <a:pt x="2302" y="5537"/>
                </a:cubicBezTo>
                <a:lnTo>
                  <a:pt x="1268" y="5404"/>
                </a:lnTo>
                <a:lnTo>
                  <a:pt x="634" y="6838"/>
                </a:lnTo>
                <a:lnTo>
                  <a:pt x="1401" y="7505"/>
                </a:lnTo>
                <a:cubicBezTo>
                  <a:pt x="1234" y="8006"/>
                  <a:pt x="1101" y="8540"/>
                  <a:pt x="1034" y="9073"/>
                </a:cubicBezTo>
                <a:lnTo>
                  <a:pt x="34" y="9307"/>
                </a:lnTo>
                <a:lnTo>
                  <a:pt x="0" y="10875"/>
                </a:lnTo>
                <a:lnTo>
                  <a:pt x="968" y="11208"/>
                </a:lnTo>
                <a:cubicBezTo>
                  <a:pt x="1001" y="11742"/>
                  <a:pt x="1101" y="12276"/>
                  <a:pt x="1201" y="12809"/>
                </a:cubicBezTo>
                <a:lnTo>
                  <a:pt x="367" y="13410"/>
                </a:lnTo>
                <a:lnTo>
                  <a:pt x="934" y="14877"/>
                </a:lnTo>
                <a:lnTo>
                  <a:pt x="1968" y="14811"/>
                </a:lnTo>
                <a:cubicBezTo>
                  <a:pt x="2202" y="15278"/>
                  <a:pt x="2469" y="15745"/>
                  <a:pt x="2802" y="16178"/>
                </a:cubicBezTo>
                <a:lnTo>
                  <a:pt x="2268" y="17046"/>
                </a:lnTo>
                <a:lnTo>
                  <a:pt x="3336" y="18213"/>
                </a:lnTo>
                <a:lnTo>
                  <a:pt x="4270" y="17746"/>
                </a:lnTo>
                <a:cubicBezTo>
                  <a:pt x="4670" y="18080"/>
                  <a:pt x="5104" y="18413"/>
                  <a:pt x="5571" y="18680"/>
                </a:cubicBezTo>
                <a:lnTo>
                  <a:pt x="5404" y="19681"/>
                </a:lnTo>
                <a:lnTo>
                  <a:pt x="6838" y="20348"/>
                </a:lnTo>
                <a:lnTo>
                  <a:pt x="7506" y="19581"/>
                </a:lnTo>
                <a:cubicBezTo>
                  <a:pt x="8039" y="19748"/>
                  <a:pt x="8540" y="19848"/>
                  <a:pt x="9073" y="19948"/>
                </a:cubicBezTo>
                <a:lnTo>
                  <a:pt x="9340" y="20915"/>
                </a:lnTo>
                <a:lnTo>
                  <a:pt x="10908" y="20982"/>
                </a:lnTo>
                <a:lnTo>
                  <a:pt x="11208" y="20014"/>
                </a:lnTo>
                <a:cubicBezTo>
                  <a:pt x="11742" y="19981"/>
                  <a:pt x="12276" y="19881"/>
                  <a:pt x="12809" y="19748"/>
                </a:cubicBezTo>
                <a:lnTo>
                  <a:pt x="13410" y="20582"/>
                </a:lnTo>
                <a:lnTo>
                  <a:pt x="14911" y="20014"/>
                </a:lnTo>
                <a:lnTo>
                  <a:pt x="14811" y="19014"/>
                </a:lnTo>
                <a:cubicBezTo>
                  <a:pt x="15278" y="18780"/>
                  <a:pt x="15745" y="18480"/>
                  <a:pt x="16178" y="18180"/>
                </a:cubicBezTo>
                <a:lnTo>
                  <a:pt x="17046" y="18713"/>
                </a:lnTo>
                <a:lnTo>
                  <a:pt x="18213" y="17613"/>
                </a:lnTo>
                <a:lnTo>
                  <a:pt x="17746" y="16712"/>
                </a:lnTo>
                <a:cubicBezTo>
                  <a:pt x="18113" y="16312"/>
                  <a:pt x="18413" y="15878"/>
                  <a:pt x="18680" y="15411"/>
                </a:cubicBezTo>
                <a:lnTo>
                  <a:pt x="19681" y="15545"/>
                </a:lnTo>
                <a:lnTo>
                  <a:pt x="20348" y="14110"/>
                </a:lnTo>
                <a:lnTo>
                  <a:pt x="19581" y="13443"/>
                </a:lnTo>
                <a:cubicBezTo>
                  <a:pt x="19748" y="12943"/>
                  <a:pt x="19881" y="12442"/>
                  <a:pt x="19948" y="11909"/>
                </a:cubicBezTo>
                <a:lnTo>
                  <a:pt x="20948" y="11642"/>
                </a:lnTo>
                <a:lnTo>
                  <a:pt x="20982" y="10074"/>
                </a:lnTo>
                <a:lnTo>
                  <a:pt x="20014" y="9740"/>
                </a:lnTo>
                <a:cubicBezTo>
                  <a:pt x="19981" y="9207"/>
                  <a:pt x="19881" y="8673"/>
                  <a:pt x="19781" y="8173"/>
                </a:cubicBezTo>
                <a:lnTo>
                  <a:pt x="20615" y="7539"/>
                </a:lnTo>
                <a:lnTo>
                  <a:pt x="20048" y="6071"/>
                </a:lnTo>
                <a:lnTo>
                  <a:pt x="19014" y="6138"/>
                </a:lnTo>
                <a:cubicBezTo>
                  <a:pt x="18780" y="5671"/>
                  <a:pt x="18513" y="5237"/>
                  <a:pt x="18180" y="4804"/>
                </a:cubicBezTo>
                <a:lnTo>
                  <a:pt x="18714" y="3903"/>
                </a:lnTo>
                <a:lnTo>
                  <a:pt x="17613" y="2769"/>
                </a:lnTo>
                <a:lnTo>
                  <a:pt x="16712" y="3236"/>
                </a:lnTo>
                <a:cubicBezTo>
                  <a:pt x="16312" y="2869"/>
                  <a:pt x="15878" y="2569"/>
                  <a:pt x="15411" y="2268"/>
                </a:cubicBezTo>
                <a:lnTo>
                  <a:pt x="15578" y="1268"/>
                </a:lnTo>
                <a:lnTo>
                  <a:pt x="14110" y="601"/>
                </a:lnTo>
                <a:lnTo>
                  <a:pt x="13476" y="1401"/>
                </a:lnTo>
                <a:cubicBezTo>
                  <a:pt x="12943" y="1234"/>
                  <a:pt x="12442" y="1101"/>
                  <a:pt x="11909" y="1034"/>
                </a:cubicBezTo>
                <a:lnTo>
                  <a:pt x="11642" y="33"/>
                </a:lnTo>
                <a:lnTo>
                  <a:pt x="100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3"/>
          <p:cNvSpPr/>
          <p:nvPr/>
        </p:nvSpPr>
        <p:spPr>
          <a:xfrm>
            <a:off x="6152692" y="2173184"/>
            <a:ext cx="253098" cy="253098"/>
          </a:xfrm>
          <a:custGeom>
            <a:rect b="b" l="l" r="r" t="t"/>
            <a:pathLst>
              <a:path extrusionOk="0" h="14211" w="14211">
                <a:moveTo>
                  <a:pt x="7106" y="5268"/>
                </a:moveTo>
                <a:cubicBezTo>
                  <a:pt x="7401" y="5268"/>
                  <a:pt x="7708" y="5341"/>
                  <a:pt x="8006" y="5504"/>
                </a:cubicBezTo>
                <a:cubicBezTo>
                  <a:pt x="8907" y="6004"/>
                  <a:pt x="9241" y="7105"/>
                  <a:pt x="8740" y="8006"/>
                </a:cubicBezTo>
                <a:cubicBezTo>
                  <a:pt x="8379" y="8668"/>
                  <a:pt x="7746" y="8984"/>
                  <a:pt x="7117" y="8984"/>
                </a:cubicBezTo>
                <a:cubicBezTo>
                  <a:pt x="6352" y="8984"/>
                  <a:pt x="5594" y="8517"/>
                  <a:pt x="5338" y="7639"/>
                </a:cubicBezTo>
                <a:cubicBezTo>
                  <a:pt x="4966" y="6390"/>
                  <a:pt x="5949" y="5268"/>
                  <a:pt x="7106" y="5268"/>
                </a:cubicBezTo>
                <a:close/>
                <a:moveTo>
                  <a:pt x="7339" y="0"/>
                </a:moveTo>
                <a:lnTo>
                  <a:pt x="7072" y="634"/>
                </a:lnTo>
                <a:cubicBezTo>
                  <a:pt x="6739" y="634"/>
                  <a:pt x="6372" y="667"/>
                  <a:pt x="6005" y="734"/>
                </a:cubicBezTo>
                <a:lnTo>
                  <a:pt x="5638" y="167"/>
                </a:lnTo>
                <a:lnTo>
                  <a:pt x="4604" y="467"/>
                </a:lnTo>
                <a:lnTo>
                  <a:pt x="4604" y="1134"/>
                </a:lnTo>
                <a:cubicBezTo>
                  <a:pt x="4270" y="1301"/>
                  <a:pt x="3937" y="1468"/>
                  <a:pt x="3637" y="1635"/>
                </a:cubicBezTo>
                <a:lnTo>
                  <a:pt x="3070" y="1234"/>
                </a:lnTo>
                <a:lnTo>
                  <a:pt x="2236" y="1902"/>
                </a:lnTo>
                <a:lnTo>
                  <a:pt x="2503" y="2535"/>
                </a:lnTo>
                <a:cubicBezTo>
                  <a:pt x="2269" y="2802"/>
                  <a:pt x="2036" y="3069"/>
                  <a:pt x="1802" y="3369"/>
                </a:cubicBezTo>
                <a:lnTo>
                  <a:pt x="1135" y="3202"/>
                </a:lnTo>
                <a:lnTo>
                  <a:pt x="635" y="4170"/>
                </a:lnTo>
                <a:lnTo>
                  <a:pt x="1102" y="4637"/>
                </a:lnTo>
                <a:cubicBezTo>
                  <a:pt x="968" y="4970"/>
                  <a:pt x="868" y="5337"/>
                  <a:pt x="801" y="5671"/>
                </a:cubicBezTo>
                <a:lnTo>
                  <a:pt x="101" y="5804"/>
                </a:lnTo>
                <a:lnTo>
                  <a:pt x="1" y="6872"/>
                </a:lnTo>
                <a:lnTo>
                  <a:pt x="635" y="7139"/>
                </a:lnTo>
                <a:cubicBezTo>
                  <a:pt x="635" y="7472"/>
                  <a:pt x="668" y="7839"/>
                  <a:pt x="735" y="8206"/>
                </a:cubicBezTo>
                <a:lnTo>
                  <a:pt x="134" y="8573"/>
                </a:lnTo>
                <a:lnTo>
                  <a:pt x="434" y="9607"/>
                </a:lnTo>
                <a:lnTo>
                  <a:pt x="1135" y="9607"/>
                </a:lnTo>
                <a:cubicBezTo>
                  <a:pt x="1268" y="9941"/>
                  <a:pt x="1435" y="10241"/>
                  <a:pt x="1635" y="10574"/>
                </a:cubicBezTo>
                <a:lnTo>
                  <a:pt x="1235" y="11141"/>
                </a:lnTo>
                <a:lnTo>
                  <a:pt x="1902" y="11975"/>
                </a:lnTo>
                <a:lnTo>
                  <a:pt x="2536" y="11675"/>
                </a:lnTo>
                <a:cubicBezTo>
                  <a:pt x="2803" y="11942"/>
                  <a:pt x="3070" y="12176"/>
                  <a:pt x="3370" y="12376"/>
                </a:cubicBezTo>
                <a:lnTo>
                  <a:pt x="3236" y="13076"/>
                </a:lnTo>
                <a:lnTo>
                  <a:pt x="4170" y="13577"/>
                </a:lnTo>
                <a:lnTo>
                  <a:pt x="4637" y="13110"/>
                </a:lnTo>
                <a:cubicBezTo>
                  <a:pt x="4971" y="13243"/>
                  <a:pt x="5338" y="13343"/>
                  <a:pt x="5671" y="13410"/>
                </a:cubicBezTo>
                <a:lnTo>
                  <a:pt x="5805" y="14110"/>
                </a:lnTo>
                <a:lnTo>
                  <a:pt x="6872" y="14210"/>
                </a:lnTo>
                <a:lnTo>
                  <a:pt x="7139" y="13577"/>
                </a:lnTo>
                <a:cubicBezTo>
                  <a:pt x="7506" y="13577"/>
                  <a:pt x="7873" y="13543"/>
                  <a:pt x="8240" y="13510"/>
                </a:cubicBezTo>
                <a:lnTo>
                  <a:pt x="8607" y="14077"/>
                </a:lnTo>
                <a:lnTo>
                  <a:pt x="9608" y="13777"/>
                </a:lnTo>
                <a:lnTo>
                  <a:pt x="9608" y="13076"/>
                </a:lnTo>
                <a:cubicBezTo>
                  <a:pt x="9941" y="12943"/>
                  <a:pt x="10275" y="12776"/>
                  <a:pt x="10575" y="12576"/>
                </a:cubicBezTo>
                <a:lnTo>
                  <a:pt x="11142" y="13009"/>
                </a:lnTo>
                <a:lnTo>
                  <a:pt x="11976" y="12342"/>
                </a:lnTo>
                <a:lnTo>
                  <a:pt x="11709" y="11709"/>
                </a:lnTo>
                <a:cubicBezTo>
                  <a:pt x="11976" y="11442"/>
                  <a:pt x="12209" y="11175"/>
                  <a:pt x="12410" y="10875"/>
                </a:cubicBezTo>
                <a:lnTo>
                  <a:pt x="13077" y="11008"/>
                </a:lnTo>
                <a:lnTo>
                  <a:pt x="13610" y="10074"/>
                </a:lnTo>
                <a:lnTo>
                  <a:pt x="13110" y="9607"/>
                </a:lnTo>
                <a:cubicBezTo>
                  <a:pt x="13244" y="9240"/>
                  <a:pt x="13344" y="8907"/>
                  <a:pt x="13444" y="8573"/>
                </a:cubicBezTo>
                <a:lnTo>
                  <a:pt x="14111" y="8440"/>
                </a:lnTo>
                <a:lnTo>
                  <a:pt x="14211" y="7372"/>
                </a:lnTo>
                <a:lnTo>
                  <a:pt x="13577" y="7105"/>
                </a:lnTo>
                <a:cubicBezTo>
                  <a:pt x="13577" y="6738"/>
                  <a:pt x="13544" y="6371"/>
                  <a:pt x="13477" y="6038"/>
                </a:cubicBezTo>
                <a:lnTo>
                  <a:pt x="14077" y="5671"/>
                </a:lnTo>
                <a:lnTo>
                  <a:pt x="13777" y="4637"/>
                </a:lnTo>
                <a:lnTo>
                  <a:pt x="13077" y="4637"/>
                </a:lnTo>
                <a:cubicBezTo>
                  <a:pt x="12943" y="4303"/>
                  <a:pt x="12777" y="3970"/>
                  <a:pt x="12576" y="3669"/>
                </a:cubicBezTo>
                <a:lnTo>
                  <a:pt x="12977" y="3102"/>
                </a:lnTo>
                <a:lnTo>
                  <a:pt x="12310" y="2268"/>
                </a:lnTo>
                <a:lnTo>
                  <a:pt x="11676" y="2535"/>
                </a:lnTo>
                <a:cubicBezTo>
                  <a:pt x="11409" y="2268"/>
                  <a:pt x="11142" y="2035"/>
                  <a:pt x="10842" y="1835"/>
                </a:cubicBezTo>
                <a:lnTo>
                  <a:pt x="11009" y="1134"/>
                </a:lnTo>
                <a:lnTo>
                  <a:pt x="10041" y="634"/>
                </a:lnTo>
                <a:lnTo>
                  <a:pt x="9574" y="1134"/>
                </a:lnTo>
                <a:cubicBezTo>
                  <a:pt x="9241" y="1001"/>
                  <a:pt x="8874" y="867"/>
                  <a:pt x="8540" y="801"/>
                </a:cubicBezTo>
                <a:lnTo>
                  <a:pt x="8407" y="134"/>
                </a:lnTo>
                <a:lnTo>
                  <a:pt x="73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7575545" y="3542296"/>
            <a:ext cx="288754" cy="288754"/>
          </a:xfrm>
          <a:custGeom>
            <a:rect b="b" l="l" r="r" t="t"/>
            <a:pathLst>
              <a:path extrusionOk="0" h="16213" w="16213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7378077" y="2173175"/>
            <a:ext cx="304195" cy="304195"/>
          </a:xfrm>
          <a:custGeom>
            <a:rect b="b" l="l" r="r" t="t"/>
            <a:pathLst>
              <a:path extrusionOk="0" h="17080" w="17080">
                <a:moveTo>
                  <a:pt x="8564" y="3363"/>
                </a:moveTo>
                <a:cubicBezTo>
                  <a:pt x="9542" y="3363"/>
                  <a:pt x="10532" y="3645"/>
                  <a:pt x="11409" y="4237"/>
                </a:cubicBezTo>
                <a:cubicBezTo>
                  <a:pt x="15212" y="6739"/>
                  <a:pt x="14077" y="12643"/>
                  <a:pt x="9608" y="13544"/>
                </a:cubicBezTo>
                <a:cubicBezTo>
                  <a:pt x="9245" y="13616"/>
                  <a:pt x="8889" y="13651"/>
                  <a:pt x="8544" y="13651"/>
                </a:cubicBezTo>
                <a:cubicBezTo>
                  <a:pt x="4605" y="13651"/>
                  <a:pt x="1973" y="9168"/>
                  <a:pt x="4304" y="5672"/>
                </a:cubicBezTo>
                <a:cubicBezTo>
                  <a:pt x="5270" y="4180"/>
                  <a:pt x="6899" y="3363"/>
                  <a:pt x="8564" y="3363"/>
                </a:cubicBezTo>
                <a:close/>
                <a:moveTo>
                  <a:pt x="8576" y="2947"/>
                </a:moveTo>
                <a:cubicBezTo>
                  <a:pt x="6816" y="2947"/>
                  <a:pt x="5050" y="3768"/>
                  <a:pt x="3937" y="5438"/>
                </a:cubicBezTo>
                <a:cubicBezTo>
                  <a:pt x="1502" y="9141"/>
                  <a:pt x="4137" y="14044"/>
                  <a:pt x="8574" y="14078"/>
                </a:cubicBezTo>
                <a:cubicBezTo>
                  <a:pt x="12777" y="14078"/>
                  <a:pt x="15478" y="9574"/>
                  <a:pt x="13477" y="5872"/>
                </a:cubicBezTo>
                <a:cubicBezTo>
                  <a:pt x="12430" y="3935"/>
                  <a:pt x="10507" y="2947"/>
                  <a:pt x="8576" y="2947"/>
                </a:cubicBezTo>
                <a:close/>
                <a:moveTo>
                  <a:pt x="8207" y="401"/>
                </a:moveTo>
                <a:lnTo>
                  <a:pt x="9041" y="1302"/>
                </a:lnTo>
                <a:cubicBezTo>
                  <a:pt x="9074" y="1335"/>
                  <a:pt x="9107" y="1335"/>
                  <a:pt x="9174" y="1335"/>
                </a:cubicBezTo>
                <a:cubicBezTo>
                  <a:pt x="9641" y="1402"/>
                  <a:pt x="10108" y="1469"/>
                  <a:pt x="10575" y="1602"/>
                </a:cubicBezTo>
                <a:cubicBezTo>
                  <a:pt x="10592" y="1619"/>
                  <a:pt x="10608" y="1627"/>
                  <a:pt x="10629" y="1627"/>
                </a:cubicBezTo>
                <a:cubicBezTo>
                  <a:pt x="10650" y="1627"/>
                  <a:pt x="10675" y="1619"/>
                  <a:pt x="10708" y="1602"/>
                </a:cubicBezTo>
                <a:lnTo>
                  <a:pt x="12043" y="1035"/>
                </a:lnTo>
                <a:lnTo>
                  <a:pt x="14111" y="2403"/>
                </a:lnTo>
                <a:lnTo>
                  <a:pt x="14111" y="3870"/>
                </a:lnTo>
                <a:cubicBezTo>
                  <a:pt x="14111" y="3904"/>
                  <a:pt x="14111" y="3937"/>
                  <a:pt x="14144" y="4004"/>
                </a:cubicBezTo>
                <a:cubicBezTo>
                  <a:pt x="14444" y="4337"/>
                  <a:pt x="14711" y="4738"/>
                  <a:pt x="14945" y="5171"/>
                </a:cubicBezTo>
                <a:cubicBezTo>
                  <a:pt x="14945" y="5205"/>
                  <a:pt x="14978" y="5238"/>
                  <a:pt x="15045" y="5271"/>
                </a:cubicBezTo>
                <a:lnTo>
                  <a:pt x="16179" y="5705"/>
                </a:lnTo>
                <a:lnTo>
                  <a:pt x="16679" y="8173"/>
                </a:lnTo>
                <a:lnTo>
                  <a:pt x="15812" y="9007"/>
                </a:lnTo>
                <a:cubicBezTo>
                  <a:pt x="15779" y="9041"/>
                  <a:pt x="15745" y="9074"/>
                  <a:pt x="15745" y="9141"/>
                </a:cubicBezTo>
                <a:cubicBezTo>
                  <a:pt x="15712" y="9608"/>
                  <a:pt x="15612" y="10041"/>
                  <a:pt x="15478" y="10508"/>
                </a:cubicBezTo>
                <a:cubicBezTo>
                  <a:pt x="15478" y="10542"/>
                  <a:pt x="15478" y="10608"/>
                  <a:pt x="15478" y="10642"/>
                </a:cubicBezTo>
                <a:lnTo>
                  <a:pt x="16079" y="11976"/>
                </a:lnTo>
                <a:lnTo>
                  <a:pt x="14678" y="14078"/>
                </a:lnTo>
                <a:lnTo>
                  <a:pt x="13244" y="14044"/>
                </a:lnTo>
                <a:cubicBezTo>
                  <a:pt x="13177" y="14044"/>
                  <a:pt x="13143" y="14044"/>
                  <a:pt x="13110" y="14078"/>
                </a:cubicBezTo>
                <a:cubicBezTo>
                  <a:pt x="12743" y="14378"/>
                  <a:pt x="12343" y="14645"/>
                  <a:pt x="11943" y="14845"/>
                </a:cubicBezTo>
                <a:cubicBezTo>
                  <a:pt x="11876" y="14878"/>
                  <a:pt x="11843" y="14911"/>
                  <a:pt x="11843" y="14978"/>
                </a:cubicBezTo>
                <a:lnTo>
                  <a:pt x="11376" y="16112"/>
                </a:lnTo>
                <a:lnTo>
                  <a:pt x="8940" y="16613"/>
                </a:lnTo>
                <a:lnTo>
                  <a:pt x="8107" y="15745"/>
                </a:lnTo>
                <a:cubicBezTo>
                  <a:pt x="8040" y="15679"/>
                  <a:pt x="8006" y="15679"/>
                  <a:pt x="7973" y="15679"/>
                </a:cubicBezTo>
                <a:cubicBezTo>
                  <a:pt x="7473" y="15612"/>
                  <a:pt x="7039" y="15545"/>
                  <a:pt x="6572" y="15412"/>
                </a:cubicBezTo>
                <a:lnTo>
                  <a:pt x="6505" y="15412"/>
                </a:lnTo>
                <a:cubicBezTo>
                  <a:pt x="6505" y="15412"/>
                  <a:pt x="6472" y="15412"/>
                  <a:pt x="6439" y="15445"/>
                </a:cubicBezTo>
                <a:lnTo>
                  <a:pt x="5138" y="16012"/>
                </a:lnTo>
                <a:lnTo>
                  <a:pt x="3036" y="14645"/>
                </a:lnTo>
                <a:lnTo>
                  <a:pt x="3036" y="13177"/>
                </a:lnTo>
                <a:cubicBezTo>
                  <a:pt x="3036" y="13144"/>
                  <a:pt x="3036" y="13077"/>
                  <a:pt x="3003" y="13043"/>
                </a:cubicBezTo>
                <a:cubicBezTo>
                  <a:pt x="2703" y="12710"/>
                  <a:pt x="2436" y="12310"/>
                  <a:pt x="2236" y="11909"/>
                </a:cubicBezTo>
                <a:cubicBezTo>
                  <a:pt x="2202" y="11843"/>
                  <a:pt x="2169" y="11809"/>
                  <a:pt x="2102" y="11776"/>
                </a:cubicBezTo>
                <a:lnTo>
                  <a:pt x="968" y="11342"/>
                </a:lnTo>
                <a:lnTo>
                  <a:pt x="468" y="8874"/>
                </a:lnTo>
                <a:lnTo>
                  <a:pt x="1335" y="8040"/>
                </a:lnTo>
                <a:cubicBezTo>
                  <a:pt x="1368" y="8007"/>
                  <a:pt x="1402" y="7973"/>
                  <a:pt x="1402" y="7906"/>
                </a:cubicBezTo>
                <a:cubicBezTo>
                  <a:pt x="1435" y="7473"/>
                  <a:pt x="1535" y="7006"/>
                  <a:pt x="1669" y="6572"/>
                </a:cubicBezTo>
                <a:cubicBezTo>
                  <a:pt x="1669" y="6505"/>
                  <a:pt x="1669" y="6439"/>
                  <a:pt x="1669" y="6405"/>
                </a:cubicBezTo>
                <a:lnTo>
                  <a:pt x="1068" y="5071"/>
                </a:lnTo>
                <a:lnTo>
                  <a:pt x="2469" y="2970"/>
                </a:lnTo>
                <a:lnTo>
                  <a:pt x="3904" y="3003"/>
                </a:lnTo>
                <a:cubicBezTo>
                  <a:pt x="3937" y="3003"/>
                  <a:pt x="4004" y="2970"/>
                  <a:pt x="4037" y="2970"/>
                </a:cubicBezTo>
                <a:cubicBezTo>
                  <a:pt x="4404" y="2669"/>
                  <a:pt x="4804" y="2403"/>
                  <a:pt x="5204" y="2169"/>
                </a:cubicBezTo>
                <a:cubicBezTo>
                  <a:pt x="5271" y="2169"/>
                  <a:pt x="5305" y="2102"/>
                  <a:pt x="5305" y="2069"/>
                </a:cubicBezTo>
                <a:lnTo>
                  <a:pt x="5738" y="901"/>
                </a:lnTo>
                <a:lnTo>
                  <a:pt x="8207" y="401"/>
                </a:lnTo>
                <a:close/>
                <a:moveTo>
                  <a:pt x="8207" y="1"/>
                </a:moveTo>
                <a:lnTo>
                  <a:pt x="5505" y="568"/>
                </a:lnTo>
                <a:cubicBezTo>
                  <a:pt x="5438" y="568"/>
                  <a:pt x="5405" y="635"/>
                  <a:pt x="5371" y="701"/>
                </a:cubicBezTo>
                <a:lnTo>
                  <a:pt x="4904" y="1869"/>
                </a:lnTo>
                <a:cubicBezTo>
                  <a:pt x="4504" y="2069"/>
                  <a:pt x="4137" y="2302"/>
                  <a:pt x="3803" y="2603"/>
                </a:cubicBezTo>
                <a:lnTo>
                  <a:pt x="2302" y="2569"/>
                </a:lnTo>
                <a:cubicBezTo>
                  <a:pt x="2236" y="2569"/>
                  <a:pt x="2169" y="2603"/>
                  <a:pt x="2136" y="2669"/>
                </a:cubicBezTo>
                <a:lnTo>
                  <a:pt x="601" y="4938"/>
                </a:lnTo>
                <a:cubicBezTo>
                  <a:pt x="568" y="5004"/>
                  <a:pt x="568" y="5071"/>
                  <a:pt x="601" y="5138"/>
                </a:cubicBezTo>
                <a:lnTo>
                  <a:pt x="1202" y="6505"/>
                </a:lnTo>
                <a:cubicBezTo>
                  <a:pt x="1102" y="6939"/>
                  <a:pt x="1035" y="7373"/>
                  <a:pt x="968" y="7806"/>
                </a:cubicBezTo>
                <a:lnTo>
                  <a:pt x="67" y="8707"/>
                </a:lnTo>
                <a:cubicBezTo>
                  <a:pt x="34" y="8740"/>
                  <a:pt x="1" y="8807"/>
                  <a:pt x="1" y="8874"/>
                </a:cubicBezTo>
                <a:lnTo>
                  <a:pt x="568" y="11576"/>
                </a:lnTo>
                <a:cubicBezTo>
                  <a:pt x="568" y="11642"/>
                  <a:pt x="635" y="11709"/>
                  <a:pt x="701" y="11709"/>
                </a:cubicBezTo>
                <a:lnTo>
                  <a:pt x="1869" y="12176"/>
                </a:lnTo>
                <a:cubicBezTo>
                  <a:pt x="2069" y="12576"/>
                  <a:pt x="2302" y="12943"/>
                  <a:pt x="2603" y="13310"/>
                </a:cubicBezTo>
                <a:lnTo>
                  <a:pt x="2603" y="14778"/>
                </a:lnTo>
                <a:cubicBezTo>
                  <a:pt x="2603" y="14845"/>
                  <a:pt x="2636" y="14911"/>
                  <a:pt x="2703" y="14945"/>
                </a:cubicBezTo>
                <a:lnTo>
                  <a:pt x="4971" y="16479"/>
                </a:lnTo>
                <a:cubicBezTo>
                  <a:pt x="5004" y="16496"/>
                  <a:pt x="5038" y="16504"/>
                  <a:pt x="5071" y="16504"/>
                </a:cubicBezTo>
                <a:cubicBezTo>
                  <a:pt x="5104" y="16504"/>
                  <a:pt x="5138" y="16496"/>
                  <a:pt x="5171" y="16479"/>
                </a:cubicBezTo>
                <a:lnTo>
                  <a:pt x="6539" y="15879"/>
                </a:lnTo>
                <a:cubicBezTo>
                  <a:pt x="6972" y="15979"/>
                  <a:pt x="7406" y="16079"/>
                  <a:pt x="7840" y="16112"/>
                </a:cubicBezTo>
                <a:lnTo>
                  <a:pt x="8707" y="17013"/>
                </a:lnTo>
                <a:cubicBezTo>
                  <a:pt x="8740" y="17046"/>
                  <a:pt x="8807" y="17080"/>
                  <a:pt x="8874" y="17080"/>
                </a:cubicBezTo>
                <a:lnTo>
                  <a:pt x="8907" y="17080"/>
                </a:lnTo>
                <a:lnTo>
                  <a:pt x="11609" y="16513"/>
                </a:lnTo>
                <a:cubicBezTo>
                  <a:pt x="11676" y="16513"/>
                  <a:pt x="11709" y="16446"/>
                  <a:pt x="11742" y="16379"/>
                </a:cubicBezTo>
                <a:lnTo>
                  <a:pt x="12209" y="15212"/>
                </a:lnTo>
                <a:cubicBezTo>
                  <a:pt x="12576" y="15012"/>
                  <a:pt x="12977" y="14745"/>
                  <a:pt x="13310" y="14478"/>
                </a:cubicBezTo>
                <a:lnTo>
                  <a:pt x="14811" y="14511"/>
                </a:lnTo>
                <a:cubicBezTo>
                  <a:pt x="14878" y="14511"/>
                  <a:pt x="14945" y="14478"/>
                  <a:pt x="14978" y="14411"/>
                </a:cubicBezTo>
                <a:lnTo>
                  <a:pt x="16479" y="12143"/>
                </a:lnTo>
                <a:cubicBezTo>
                  <a:pt x="16513" y="12076"/>
                  <a:pt x="16513" y="12009"/>
                  <a:pt x="16479" y="11943"/>
                </a:cubicBezTo>
                <a:lnTo>
                  <a:pt x="15879" y="10575"/>
                </a:lnTo>
                <a:cubicBezTo>
                  <a:pt x="15979" y="10141"/>
                  <a:pt x="16079" y="9708"/>
                  <a:pt x="16112" y="9274"/>
                </a:cubicBezTo>
                <a:lnTo>
                  <a:pt x="17013" y="8407"/>
                </a:lnTo>
                <a:cubicBezTo>
                  <a:pt x="17080" y="8340"/>
                  <a:pt x="17080" y="8273"/>
                  <a:pt x="17080" y="8207"/>
                </a:cubicBezTo>
                <a:lnTo>
                  <a:pt x="16546" y="5505"/>
                </a:lnTo>
                <a:cubicBezTo>
                  <a:pt x="16513" y="5438"/>
                  <a:pt x="16479" y="5405"/>
                  <a:pt x="16412" y="5371"/>
                </a:cubicBezTo>
                <a:lnTo>
                  <a:pt x="15245" y="4904"/>
                </a:lnTo>
                <a:cubicBezTo>
                  <a:pt x="15011" y="4504"/>
                  <a:pt x="14778" y="4137"/>
                  <a:pt x="14478" y="3804"/>
                </a:cubicBezTo>
                <a:lnTo>
                  <a:pt x="14511" y="2302"/>
                </a:lnTo>
                <a:cubicBezTo>
                  <a:pt x="14511" y="2236"/>
                  <a:pt x="14478" y="2169"/>
                  <a:pt x="14411" y="2136"/>
                </a:cubicBezTo>
                <a:lnTo>
                  <a:pt x="12143" y="601"/>
                </a:lnTo>
                <a:lnTo>
                  <a:pt x="11943" y="601"/>
                </a:lnTo>
                <a:lnTo>
                  <a:pt x="10575" y="1202"/>
                </a:lnTo>
                <a:cubicBezTo>
                  <a:pt x="10141" y="1102"/>
                  <a:pt x="9708" y="1002"/>
                  <a:pt x="9274" y="968"/>
                </a:cubicBezTo>
                <a:lnTo>
                  <a:pt x="8407" y="68"/>
                </a:lnTo>
                <a:cubicBezTo>
                  <a:pt x="8340" y="34"/>
                  <a:pt x="8273" y="1"/>
                  <a:pt x="8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5648517" y="2772367"/>
            <a:ext cx="306370" cy="266495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33"/>
          <p:cNvGrpSpPr/>
          <p:nvPr/>
        </p:nvGrpSpPr>
        <p:grpSpPr>
          <a:xfrm rot="8103202">
            <a:off x="5891426" y="3125696"/>
            <a:ext cx="483168" cy="202472"/>
            <a:chOff x="5593952" y="4201340"/>
            <a:chExt cx="318200" cy="133342"/>
          </a:xfrm>
        </p:grpSpPr>
        <p:sp>
          <p:nvSpPr>
            <p:cNvPr id="535" name="Google Shape;535;p33"/>
            <p:cNvSpPr/>
            <p:nvPr/>
          </p:nvSpPr>
          <p:spPr>
            <a:xfrm>
              <a:off x="5593952" y="4218136"/>
              <a:ext cx="121359" cy="72320"/>
            </a:xfrm>
            <a:custGeom>
              <a:rect b="b" l="l" r="r" t="t"/>
              <a:pathLst>
                <a:path extrusionOk="0" h="3591" w="6026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613185" y="4201340"/>
              <a:ext cx="298967" cy="133342"/>
            </a:xfrm>
            <a:custGeom>
              <a:rect b="b" l="l" r="r" t="t"/>
              <a:pathLst>
                <a:path extrusionOk="0" h="6621" w="14845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33"/>
          <p:cNvGrpSpPr/>
          <p:nvPr/>
        </p:nvGrpSpPr>
        <p:grpSpPr>
          <a:xfrm>
            <a:off x="6084668" y="2659601"/>
            <a:ext cx="183899" cy="182863"/>
            <a:chOff x="1562867" y="2513138"/>
            <a:chExt cx="320158" cy="318300"/>
          </a:xfrm>
        </p:grpSpPr>
        <p:sp>
          <p:nvSpPr>
            <p:cNvPr id="538" name="Google Shape;538;p33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" name="Google Shape;539;p33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540" name="Google Shape;540;p33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2" name="Google Shape;542;p33"/>
          <p:cNvGrpSpPr/>
          <p:nvPr/>
        </p:nvGrpSpPr>
        <p:grpSpPr>
          <a:xfrm rot="2710088">
            <a:off x="7422165" y="2778749"/>
            <a:ext cx="216018" cy="214765"/>
            <a:chOff x="1562867" y="2513138"/>
            <a:chExt cx="320158" cy="318300"/>
          </a:xfrm>
        </p:grpSpPr>
        <p:sp>
          <p:nvSpPr>
            <p:cNvPr id="543" name="Google Shape;543;p33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4" name="Google Shape;544;p33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545" name="Google Shape;545;p33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3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fmla="val 5414826" name="adj1"/>
                  <a:gd fmla="val 1620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7" name="Google Shape;547;p33"/>
          <p:cNvGrpSpPr/>
          <p:nvPr/>
        </p:nvGrpSpPr>
        <p:grpSpPr>
          <a:xfrm>
            <a:off x="6151014" y="1861550"/>
            <a:ext cx="1487922" cy="2295941"/>
            <a:chOff x="6125286" y="1890399"/>
            <a:chExt cx="1487922" cy="2295941"/>
          </a:xfrm>
        </p:grpSpPr>
        <p:grpSp>
          <p:nvGrpSpPr>
            <p:cNvPr id="548" name="Google Shape;548;p33"/>
            <p:cNvGrpSpPr/>
            <p:nvPr/>
          </p:nvGrpSpPr>
          <p:grpSpPr>
            <a:xfrm>
              <a:off x="6505560" y="1967534"/>
              <a:ext cx="309057" cy="310084"/>
              <a:chOff x="4441585" y="2941771"/>
              <a:chExt cx="309057" cy="310084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4441585" y="2943503"/>
                <a:ext cx="309057" cy="308352"/>
              </a:xfrm>
              <a:custGeom>
                <a:rect b="b" l="l" r="r" t="t"/>
                <a:pathLst>
                  <a:path extrusionOk="0" h="15311" w="15346">
                    <a:moveTo>
                      <a:pt x="7673" y="0"/>
                    </a:moveTo>
                    <a:cubicBezTo>
                      <a:pt x="3437" y="0"/>
                      <a:pt x="1" y="3436"/>
                      <a:pt x="1" y="7672"/>
                    </a:cubicBezTo>
                    <a:cubicBezTo>
                      <a:pt x="1" y="11875"/>
                      <a:pt x="3437" y="15311"/>
                      <a:pt x="7673" y="15311"/>
                    </a:cubicBezTo>
                    <a:cubicBezTo>
                      <a:pt x="11909" y="15311"/>
                      <a:pt x="15345" y="11875"/>
                      <a:pt x="15345" y="7672"/>
                    </a:cubicBezTo>
                    <a:cubicBezTo>
                      <a:pt x="15345" y="3436"/>
                      <a:pt x="11909" y="0"/>
                      <a:pt x="7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4457716" y="2941771"/>
                <a:ext cx="289562" cy="124682"/>
              </a:xfrm>
              <a:custGeom>
                <a:rect b="b" l="l" r="r" t="t"/>
                <a:pathLst>
                  <a:path extrusionOk="0" h="6191" w="14378">
                    <a:moveTo>
                      <a:pt x="6818" y="1"/>
                    </a:moveTo>
                    <a:cubicBezTo>
                      <a:pt x="3523" y="1"/>
                      <a:pt x="332" y="2415"/>
                      <a:pt x="0" y="4856"/>
                    </a:cubicBezTo>
                    <a:lnTo>
                      <a:pt x="14377" y="6190"/>
                    </a:lnTo>
                    <a:cubicBezTo>
                      <a:pt x="13877" y="3088"/>
                      <a:pt x="10741" y="586"/>
                      <a:pt x="7873" y="86"/>
                    </a:cubicBezTo>
                    <a:cubicBezTo>
                      <a:pt x="7522" y="28"/>
                      <a:pt x="7169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4621630" y="3018018"/>
                <a:ext cx="94735" cy="146553"/>
              </a:xfrm>
              <a:custGeom>
                <a:rect b="b" l="l" r="r" t="t"/>
                <a:pathLst>
                  <a:path extrusionOk="0" h="7277" w="4704">
                    <a:moveTo>
                      <a:pt x="2426" y="1"/>
                    </a:moveTo>
                    <a:cubicBezTo>
                      <a:pt x="1223" y="1"/>
                      <a:pt x="165" y="1546"/>
                      <a:pt x="67" y="3539"/>
                    </a:cubicBezTo>
                    <a:cubicBezTo>
                      <a:pt x="0" y="5540"/>
                      <a:pt x="901" y="7208"/>
                      <a:pt x="2169" y="7275"/>
                    </a:cubicBezTo>
                    <a:cubicBezTo>
                      <a:pt x="2194" y="7276"/>
                      <a:pt x="2219" y="7277"/>
                      <a:pt x="2245" y="7277"/>
                    </a:cubicBezTo>
                    <a:cubicBezTo>
                      <a:pt x="3448" y="7277"/>
                      <a:pt x="4506" y="5732"/>
                      <a:pt x="4604" y="3772"/>
                    </a:cubicBezTo>
                    <a:cubicBezTo>
                      <a:pt x="4704" y="1771"/>
                      <a:pt x="3770" y="69"/>
                      <a:pt x="2502" y="3"/>
                    </a:cubicBezTo>
                    <a:cubicBezTo>
                      <a:pt x="2477" y="1"/>
                      <a:pt x="2452" y="1"/>
                      <a:pt x="2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2" name="Google Shape;552;p33"/>
            <p:cNvSpPr/>
            <p:nvPr/>
          </p:nvSpPr>
          <p:spPr>
            <a:xfrm flipH="1">
              <a:off x="6125286" y="3915864"/>
              <a:ext cx="623837" cy="182858"/>
            </a:xfrm>
            <a:custGeom>
              <a:rect b="b" l="l" r="r" t="t"/>
              <a:pathLst>
                <a:path extrusionOk="0" h="3970" w="13544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 rot="-1025313">
              <a:off x="6976261" y="3915855"/>
              <a:ext cx="623850" cy="182862"/>
            </a:xfrm>
            <a:custGeom>
              <a:rect b="b" l="l" r="r" t="t"/>
              <a:pathLst>
                <a:path extrusionOk="0" h="3970" w="13544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33"/>
            <p:cNvGrpSpPr/>
            <p:nvPr/>
          </p:nvGrpSpPr>
          <p:grpSpPr>
            <a:xfrm rot="7804048">
              <a:off x="6977970" y="1953418"/>
              <a:ext cx="309074" cy="310101"/>
              <a:chOff x="4441585" y="2941771"/>
              <a:chExt cx="309068" cy="310096"/>
            </a:xfrm>
          </p:grpSpPr>
          <p:sp>
            <p:nvSpPr>
              <p:cNvPr id="555" name="Google Shape;555;p33"/>
              <p:cNvSpPr/>
              <p:nvPr/>
            </p:nvSpPr>
            <p:spPr>
              <a:xfrm>
                <a:off x="4441585" y="2943503"/>
                <a:ext cx="309068" cy="308364"/>
              </a:xfrm>
              <a:custGeom>
                <a:rect b="b" l="l" r="r" t="t"/>
                <a:pathLst>
                  <a:path extrusionOk="0" h="15311" w="15346">
                    <a:moveTo>
                      <a:pt x="7673" y="0"/>
                    </a:moveTo>
                    <a:cubicBezTo>
                      <a:pt x="3437" y="0"/>
                      <a:pt x="1" y="3436"/>
                      <a:pt x="1" y="7672"/>
                    </a:cubicBezTo>
                    <a:cubicBezTo>
                      <a:pt x="1" y="11875"/>
                      <a:pt x="3437" y="15311"/>
                      <a:pt x="7673" y="15311"/>
                    </a:cubicBezTo>
                    <a:cubicBezTo>
                      <a:pt x="11909" y="15311"/>
                      <a:pt x="15345" y="11875"/>
                      <a:pt x="15345" y="7672"/>
                    </a:cubicBezTo>
                    <a:cubicBezTo>
                      <a:pt x="15345" y="3436"/>
                      <a:pt x="11909" y="0"/>
                      <a:pt x="7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4457716" y="2941771"/>
                <a:ext cx="289573" cy="124687"/>
              </a:xfrm>
              <a:custGeom>
                <a:rect b="b" l="l" r="r" t="t"/>
                <a:pathLst>
                  <a:path extrusionOk="0" h="6191" w="14378">
                    <a:moveTo>
                      <a:pt x="6818" y="1"/>
                    </a:moveTo>
                    <a:cubicBezTo>
                      <a:pt x="3523" y="1"/>
                      <a:pt x="332" y="2415"/>
                      <a:pt x="0" y="4856"/>
                    </a:cubicBezTo>
                    <a:lnTo>
                      <a:pt x="14377" y="6190"/>
                    </a:lnTo>
                    <a:cubicBezTo>
                      <a:pt x="13877" y="3088"/>
                      <a:pt x="10741" y="586"/>
                      <a:pt x="7873" y="86"/>
                    </a:cubicBezTo>
                    <a:cubicBezTo>
                      <a:pt x="7522" y="28"/>
                      <a:pt x="7169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4621630" y="3018018"/>
                <a:ext cx="94739" cy="146559"/>
              </a:xfrm>
              <a:custGeom>
                <a:rect b="b" l="l" r="r" t="t"/>
                <a:pathLst>
                  <a:path extrusionOk="0" h="7277" w="4704">
                    <a:moveTo>
                      <a:pt x="2426" y="1"/>
                    </a:moveTo>
                    <a:cubicBezTo>
                      <a:pt x="1223" y="1"/>
                      <a:pt x="165" y="1546"/>
                      <a:pt x="67" y="3539"/>
                    </a:cubicBezTo>
                    <a:cubicBezTo>
                      <a:pt x="0" y="5540"/>
                      <a:pt x="901" y="7208"/>
                      <a:pt x="2169" y="7275"/>
                    </a:cubicBezTo>
                    <a:cubicBezTo>
                      <a:pt x="2194" y="7276"/>
                      <a:pt x="2219" y="7277"/>
                      <a:pt x="2245" y="7277"/>
                    </a:cubicBezTo>
                    <a:cubicBezTo>
                      <a:pt x="3448" y="7277"/>
                      <a:pt x="4506" y="5732"/>
                      <a:pt x="4604" y="3772"/>
                    </a:cubicBezTo>
                    <a:cubicBezTo>
                      <a:pt x="4704" y="1771"/>
                      <a:pt x="3770" y="69"/>
                      <a:pt x="2502" y="3"/>
                    </a:cubicBezTo>
                    <a:cubicBezTo>
                      <a:pt x="2477" y="1"/>
                      <a:pt x="2452" y="1"/>
                      <a:pt x="2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8" name="Google Shape;558;p33"/>
          <p:cNvGrpSpPr/>
          <p:nvPr/>
        </p:nvGrpSpPr>
        <p:grpSpPr>
          <a:xfrm flipH="1" rot="-8819413">
            <a:off x="7356835" y="3224605"/>
            <a:ext cx="483173" cy="202484"/>
            <a:chOff x="5593952" y="4201340"/>
            <a:chExt cx="318211" cy="133347"/>
          </a:xfrm>
        </p:grpSpPr>
        <p:sp>
          <p:nvSpPr>
            <p:cNvPr id="559" name="Google Shape;559;p33"/>
            <p:cNvSpPr/>
            <p:nvPr/>
          </p:nvSpPr>
          <p:spPr>
            <a:xfrm>
              <a:off x="5593952" y="4218136"/>
              <a:ext cx="121364" cy="72323"/>
            </a:xfrm>
            <a:custGeom>
              <a:rect b="b" l="l" r="r" t="t"/>
              <a:pathLst>
                <a:path extrusionOk="0" h="3591" w="6026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613185" y="4201340"/>
              <a:ext cx="298978" cy="133347"/>
            </a:xfrm>
            <a:custGeom>
              <a:rect b="b" l="l" r="r" t="t"/>
              <a:pathLst>
                <a:path extrusionOk="0" h="6621" w="14845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33"/>
          <p:cNvSpPr txBox="1"/>
          <p:nvPr>
            <p:ph idx="1" type="subTitle"/>
          </p:nvPr>
        </p:nvSpPr>
        <p:spPr>
          <a:xfrm>
            <a:off x="723799" y="2074750"/>
            <a:ext cx="30579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Modèle</a:t>
            </a:r>
            <a:r>
              <a:rPr lang="en" sz="2100"/>
              <a:t> realiser avec proteus :</a:t>
            </a:r>
            <a:endParaRPr sz="21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2" name="Google Shape;562;p3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u="sng"/>
              <a:t>4/ </a:t>
            </a:r>
            <a:r>
              <a:rPr lang="en" sz="4400" u="sng"/>
              <a:t>Simulation </a:t>
            </a:r>
            <a:r>
              <a:rPr lang="en" sz="4400"/>
              <a:t>: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3"/>
          <p:cNvSpPr/>
          <p:nvPr/>
        </p:nvSpPr>
        <p:spPr>
          <a:xfrm>
            <a:off x="5713752" y="2265152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4" name="Google Shape;564;p33"/>
          <p:cNvSpPr/>
          <p:nvPr/>
        </p:nvSpPr>
        <p:spPr>
          <a:xfrm>
            <a:off x="7703252" y="2417252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5" name="Google Shape;565;p33"/>
          <p:cNvSpPr/>
          <p:nvPr/>
        </p:nvSpPr>
        <p:spPr>
          <a:xfrm>
            <a:off x="6140352" y="3444177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6" name="Google Shape;566;p33"/>
          <p:cNvSpPr/>
          <p:nvPr/>
        </p:nvSpPr>
        <p:spPr>
          <a:xfrm>
            <a:off x="7126602" y="3485502"/>
            <a:ext cx="309000" cy="30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"/>
          <p:cNvSpPr txBox="1"/>
          <p:nvPr/>
        </p:nvSpPr>
        <p:spPr>
          <a:xfrm>
            <a:off x="157775" y="426000"/>
            <a:ext cx="67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Modèle realiser avec proteus :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2" name="Google Shape;5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425" y="1375350"/>
            <a:ext cx="4281026" cy="29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5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5"/>
          <p:cNvSpPr txBox="1"/>
          <p:nvPr>
            <p:ph type="title"/>
          </p:nvPr>
        </p:nvSpPr>
        <p:spPr>
          <a:xfrm>
            <a:off x="417000" y="309300"/>
            <a:ext cx="46245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 </a:t>
            </a:r>
            <a:r>
              <a:rPr lang="en" sz="1700" u="sng"/>
              <a:t> </a:t>
            </a:r>
            <a:r>
              <a:rPr i="1" lang="en" sz="1700" u="sng"/>
              <a:t>Les domaines</a:t>
            </a:r>
            <a:r>
              <a:rPr lang="en" sz="1700" u="sng"/>
              <a:t> </a:t>
            </a:r>
            <a:r>
              <a:rPr lang="en" sz="1700" u="sng"/>
              <a:t>dont on peut utiliser notre robot:</a:t>
            </a:r>
            <a:endParaRPr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CA59"/>
                </a:solidFill>
              </a:rPr>
              <a:t>                                     </a:t>
            </a:r>
            <a:r>
              <a:rPr lang="en" sz="1800" u="sng">
                <a:solidFill>
                  <a:srgbClr val="37CA59"/>
                </a:solidFill>
              </a:rPr>
              <a:t>Le domaine médical</a:t>
            </a:r>
            <a:endParaRPr sz="1800" u="sng">
              <a:solidFill>
                <a:srgbClr val="37CA59"/>
              </a:solidFill>
            </a:endParaRPr>
          </a:p>
        </p:txBody>
      </p:sp>
      <p:sp>
        <p:nvSpPr>
          <p:cNvPr id="579" name="Google Shape;579;p35"/>
          <p:cNvSpPr txBox="1"/>
          <p:nvPr>
            <p:ph idx="1" type="subTitle"/>
          </p:nvPr>
        </p:nvSpPr>
        <p:spPr>
          <a:xfrm>
            <a:off x="1508700" y="1721723"/>
            <a:ext cx="37149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COVID-19, également connu sous le nom de pandémie de coronavirus, est une pandémie mondiale qui a touché des milliers de personnes. Pour identifier les personnes atteints on doit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réaliser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 test mais ,on se trouve dans un manque d'assistants médicaux et médecins. Pour éviter cela, nous avons décidé de fabriquer un bras robotique pour 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réaliser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un m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aximum de tests en peu de temps 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diminuer le risque d'infection des médecins par le virus.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150" y="1309550"/>
            <a:ext cx="2250426" cy="22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5"/>
          <p:cNvSpPr/>
          <p:nvPr/>
        </p:nvSpPr>
        <p:spPr>
          <a:xfrm>
            <a:off x="7762575" y="962425"/>
            <a:ext cx="1167600" cy="162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6"/>
          <p:cNvSpPr txBox="1"/>
          <p:nvPr/>
        </p:nvSpPr>
        <p:spPr>
          <a:xfrm>
            <a:off x="646875" y="331325"/>
            <a:ext cx="66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Modéle realiser 3D.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7" name="Google Shape;5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50" y="877650"/>
            <a:ext cx="5621250" cy="4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7"/>
          <p:cNvSpPr txBox="1"/>
          <p:nvPr/>
        </p:nvSpPr>
        <p:spPr>
          <a:xfrm>
            <a:off x="496900" y="631175"/>
            <a:ext cx="611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3" name="Google Shape;5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78" y="347450"/>
            <a:ext cx="6095634" cy="25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7"/>
          <p:cNvSpPr txBox="1"/>
          <p:nvPr/>
        </p:nvSpPr>
        <p:spPr>
          <a:xfrm>
            <a:off x="4812175" y="3297525"/>
            <a:ext cx="27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37"/>
          <p:cNvSpPr txBox="1"/>
          <p:nvPr/>
        </p:nvSpPr>
        <p:spPr>
          <a:xfrm>
            <a:off x="1469575" y="4620300"/>
            <a:ext cx="567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 u="sng">
                <a:solidFill>
                  <a:srgbClr val="2AB59D"/>
                </a:solidFill>
                <a:latin typeface="Georgia"/>
                <a:ea typeface="Georgia"/>
                <a:cs typeface="Georgia"/>
                <a:sym typeface="Georgia"/>
              </a:rPr>
              <a:t>Merci pour votre attention!</a:t>
            </a:r>
            <a:endParaRPr b="1" i="1" sz="2200" u="sng">
              <a:solidFill>
                <a:srgbClr val="2AB59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675909" y="16980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720009" y="35650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4702809" y="16980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4658709" y="363930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 txBox="1"/>
          <p:nvPr>
            <p:ph idx="4" type="subTitle"/>
          </p:nvPr>
        </p:nvSpPr>
        <p:spPr>
          <a:xfrm>
            <a:off x="1759875" y="2968413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Les Matériaux utilisés :</a:t>
            </a:r>
            <a:endParaRPr u="sng"/>
          </a:p>
        </p:txBody>
      </p:sp>
      <p:sp>
        <p:nvSpPr>
          <p:cNvPr id="230" name="Google Shape;230;p25"/>
          <p:cNvSpPr txBox="1"/>
          <p:nvPr>
            <p:ph idx="5" type="subTitle"/>
          </p:nvPr>
        </p:nvSpPr>
        <p:spPr>
          <a:xfrm>
            <a:off x="1759875" y="423885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matériaux utilisés pour assurer la bonne construction de cette bras .</a:t>
            </a:r>
            <a:endParaRPr/>
          </a:p>
        </p:txBody>
      </p:sp>
      <p:sp>
        <p:nvSpPr>
          <p:cNvPr id="231" name="Google Shape;231;p25"/>
          <p:cNvSpPr txBox="1"/>
          <p:nvPr>
            <p:ph idx="6" type="title"/>
          </p:nvPr>
        </p:nvSpPr>
        <p:spPr>
          <a:xfrm>
            <a:off x="720000" y="56735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 </a:t>
            </a:r>
            <a:r>
              <a:rPr lang="en"/>
              <a:t>contenu</a:t>
            </a:r>
            <a:r>
              <a:rPr lang="en"/>
              <a:t> : </a:t>
            </a:r>
            <a:endParaRPr/>
          </a:p>
        </p:txBody>
      </p:sp>
      <p:sp>
        <p:nvSpPr>
          <p:cNvPr id="232" name="Google Shape;232;p25"/>
          <p:cNvSpPr txBox="1"/>
          <p:nvPr>
            <p:ph idx="1" type="subTitle"/>
          </p:nvPr>
        </p:nvSpPr>
        <p:spPr>
          <a:xfrm>
            <a:off x="1759875" y="1698000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 Introduction :                    à propos du bras</a:t>
            </a:r>
            <a:r>
              <a:rPr lang="en" u="sng"/>
              <a:t>:</a:t>
            </a:r>
            <a:endParaRPr u="sng"/>
          </a:p>
        </p:txBody>
      </p:sp>
      <p:sp>
        <p:nvSpPr>
          <p:cNvPr id="233" name="Google Shape;233;p25"/>
          <p:cNvSpPr txBox="1"/>
          <p:nvPr>
            <p:ph type="title"/>
          </p:nvPr>
        </p:nvSpPr>
        <p:spPr>
          <a:xfrm>
            <a:off x="764102" y="18327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4" name="Google Shape;234;p25"/>
          <p:cNvSpPr txBox="1"/>
          <p:nvPr>
            <p:ph idx="2" type="subTitle"/>
          </p:nvPr>
        </p:nvSpPr>
        <p:spPr>
          <a:xfrm>
            <a:off x="1586225" y="2404425"/>
            <a:ext cx="2682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Introduction à l’utilité de ce bras robotique et si il  peut </a:t>
            </a:r>
            <a:r>
              <a:rPr lang="en"/>
              <a:t>répondre</a:t>
            </a:r>
            <a:r>
              <a:rPr lang="en"/>
              <a:t> à nos besoins </a:t>
            </a:r>
            <a:endParaRPr/>
          </a:p>
        </p:txBody>
      </p:sp>
      <p:sp>
        <p:nvSpPr>
          <p:cNvPr id="235" name="Google Shape;235;p25"/>
          <p:cNvSpPr txBox="1"/>
          <p:nvPr>
            <p:ph idx="7" type="title"/>
          </p:nvPr>
        </p:nvSpPr>
        <p:spPr>
          <a:xfrm>
            <a:off x="4746909" y="18327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6" name="Google Shape;236;p25"/>
          <p:cNvSpPr txBox="1"/>
          <p:nvPr>
            <p:ph idx="8" type="subTitle"/>
          </p:nvPr>
        </p:nvSpPr>
        <p:spPr>
          <a:xfrm>
            <a:off x="5742673" y="1698000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Partie programmation:</a:t>
            </a:r>
            <a:endParaRPr u="sng"/>
          </a:p>
        </p:txBody>
      </p:sp>
      <p:sp>
        <p:nvSpPr>
          <p:cNvPr id="237" name="Google Shape;237;p25"/>
          <p:cNvSpPr txBox="1"/>
          <p:nvPr>
            <p:ph idx="9" type="subTitle"/>
          </p:nvPr>
        </p:nvSpPr>
        <p:spPr>
          <a:xfrm>
            <a:off x="5742673" y="240309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code </a:t>
            </a:r>
            <a:r>
              <a:rPr lang="en"/>
              <a:t>exécuté</a:t>
            </a:r>
            <a:r>
              <a:rPr lang="en"/>
              <a:t> pour </a:t>
            </a:r>
            <a:r>
              <a:rPr lang="en"/>
              <a:t>assurer</a:t>
            </a:r>
            <a:r>
              <a:rPr lang="en"/>
              <a:t> le bon fonctionnement du bras </a:t>
            </a:r>
            <a:endParaRPr/>
          </a:p>
        </p:txBody>
      </p:sp>
      <p:sp>
        <p:nvSpPr>
          <p:cNvPr id="238" name="Google Shape;238;p25"/>
          <p:cNvSpPr txBox="1"/>
          <p:nvPr>
            <p:ph idx="13" type="title"/>
          </p:nvPr>
        </p:nvSpPr>
        <p:spPr>
          <a:xfrm>
            <a:off x="4702809" y="37740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39" name="Google Shape;239;p25"/>
          <p:cNvSpPr txBox="1"/>
          <p:nvPr>
            <p:ph idx="14" type="subTitle"/>
          </p:nvPr>
        </p:nvSpPr>
        <p:spPr>
          <a:xfrm>
            <a:off x="5676898" y="3774001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Simulation </a:t>
            </a:r>
            <a:r>
              <a:rPr lang="en"/>
              <a:t>:</a:t>
            </a:r>
            <a:endParaRPr/>
          </a:p>
        </p:txBody>
      </p:sp>
      <p:sp>
        <p:nvSpPr>
          <p:cNvPr id="240" name="Google Shape;240;p25"/>
          <p:cNvSpPr txBox="1"/>
          <p:nvPr>
            <p:ph idx="15" type="subTitle"/>
          </p:nvPr>
        </p:nvSpPr>
        <p:spPr>
          <a:xfrm>
            <a:off x="5676898" y="41433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Représentation réelle du fonctionnement du bras </a:t>
            </a:r>
            <a:endParaRPr/>
          </a:p>
        </p:txBody>
      </p:sp>
      <p:sp>
        <p:nvSpPr>
          <p:cNvPr id="241" name="Google Shape;241;p25"/>
          <p:cNvSpPr txBox="1"/>
          <p:nvPr>
            <p:ph idx="3" type="title"/>
          </p:nvPr>
        </p:nvSpPr>
        <p:spPr>
          <a:xfrm>
            <a:off x="764102" y="36997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>
            <p:ph type="title"/>
          </p:nvPr>
        </p:nvSpPr>
        <p:spPr>
          <a:xfrm>
            <a:off x="1834750" y="314038"/>
            <a:ext cx="5196000" cy="17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         </a:t>
            </a:r>
            <a:r>
              <a:rPr lang="en" sz="3200" u="sng"/>
              <a:t>  </a:t>
            </a:r>
            <a:r>
              <a:rPr lang="en" sz="3200" u="sng"/>
              <a:t>A propos du bras :</a:t>
            </a:r>
            <a:endParaRPr u="sng"/>
          </a:p>
        </p:txBody>
      </p:sp>
      <p:sp>
        <p:nvSpPr>
          <p:cNvPr id="248" name="Google Shape;248;p26"/>
          <p:cNvSpPr txBox="1"/>
          <p:nvPr>
            <p:ph idx="1" type="subTitle"/>
          </p:nvPr>
        </p:nvSpPr>
        <p:spPr>
          <a:xfrm>
            <a:off x="2486925" y="2163588"/>
            <a:ext cx="41703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Notre bras robotique se base sur 2 parties 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 première partie c’est un  bras articulé se basant sur des servomoteurs 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 autre petit bras qui permettra de faire la commande à distance de telle sorte commander le premier bras : joue le rôle d’une manette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6"/>
          <p:cNvGrpSpPr/>
          <p:nvPr/>
        </p:nvGrpSpPr>
        <p:grpSpPr>
          <a:xfrm flipH="1">
            <a:off x="762564" y="540211"/>
            <a:ext cx="1889267" cy="4008760"/>
            <a:chOff x="2319665" y="540000"/>
            <a:chExt cx="1892295" cy="4015184"/>
          </a:xfrm>
        </p:grpSpPr>
        <p:sp>
          <p:nvSpPr>
            <p:cNvPr id="250" name="Google Shape;250;p26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26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263" name="Google Shape;263;p26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5" name="Google Shape;265;p26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26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297" name="Google Shape;297;p26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26"/>
          <p:cNvSpPr txBox="1"/>
          <p:nvPr/>
        </p:nvSpPr>
        <p:spPr>
          <a:xfrm>
            <a:off x="1733450" y="140000"/>
            <a:ext cx="51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3000" u="sng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1/ Introduction : 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>
            <p:ph type="title"/>
          </p:nvPr>
        </p:nvSpPr>
        <p:spPr>
          <a:xfrm>
            <a:off x="63705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u="sng"/>
              <a:t>2/</a:t>
            </a:r>
            <a:r>
              <a:rPr lang="en" sz="3800" u="sng"/>
              <a:t>Matériels utilisés:</a:t>
            </a:r>
            <a:r>
              <a:rPr lang="en" sz="3000" u="sng"/>
              <a:t> </a:t>
            </a:r>
            <a:endParaRPr sz="3000" u="sng"/>
          </a:p>
        </p:txBody>
      </p:sp>
      <p:sp>
        <p:nvSpPr>
          <p:cNvPr id="362" name="Google Shape;362;p27"/>
          <p:cNvSpPr/>
          <p:nvPr/>
        </p:nvSpPr>
        <p:spPr>
          <a:xfrm flipH="1">
            <a:off x="5406136" y="-1422075"/>
            <a:ext cx="4811740" cy="3627414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808375" y="1795125"/>
            <a:ext cx="4035300" cy="252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potentiomètres.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Servo moteurs 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Carte ARDUINO PRO MINI.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 txBox="1"/>
          <p:nvPr>
            <p:ph idx="1" type="body"/>
          </p:nvPr>
        </p:nvSpPr>
        <p:spPr>
          <a:xfrm>
            <a:off x="720000" y="1242875"/>
            <a:ext cx="5250900" cy="3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 u="sng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050" u="sng">
                <a:latin typeface="Roboto"/>
                <a:ea typeface="Roboto"/>
                <a:cs typeface="Roboto"/>
                <a:sym typeface="Roboto"/>
              </a:rPr>
              <a:t>1/Des </a:t>
            </a:r>
            <a:r>
              <a:rPr b="1" lang="en" sz="2050" u="sng">
                <a:latin typeface="Roboto"/>
                <a:ea typeface="Roboto"/>
                <a:cs typeface="Roboto"/>
                <a:sym typeface="Roboto"/>
              </a:rPr>
              <a:t>potentiomètres :</a:t>
            </a:r>
            <a:endParaRPr b="1" sz="205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Un potentiomètre est un type de résistance variable à trois bornes</a:t>
            </a:r>
            <a:r>
              <a:rPr lang="en" sz="13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de qualité supérieure pouvant prendre les neuf valeurs  suivantes : 1 K/ 5 K /10 K /20 K /50 K /100 K /250 K /500 K /1 M.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 u="sng">
                <a:latin typeface="Roboto"/>
                <a:ea typeface="Roboto"/>
                <a:cs typeface="Roboto"/>
                <a:sym typeface="Roboto"/>
              </a:rPr>
              <a:t>Le rôle des potentiomètres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est de transférer  le changement d'état  du bras de contrôle vers les servomoteurs 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Type : linéaire unique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 u="sng">
                <a:latin typeface="Roboto"/>
                <a:ea typeface="Roboto"/>
                <a:cs typeface="Roboto"/>
                <a:sym typeface="Roboto"/>
              </a:rPr>
              <a:t>Caractéristiques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: arbre molet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  Diamètre de l'arbre : 6 mm.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Type de réglage supérieur et arbre moleté pour un fonctionnement simple pour une utilisation quotidienne.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Longueur de l'arbre : 17 mm 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 Diamètre du filetage de fixation : 7 mm ; Taille de la base : 16 x 7 mm.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2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Matériels utilisés:</a:t>
            </a:r>
            <a:r>
              <a:rPr lang="en"/>
              <a:t> </a:t>
            </a:r>
            <a:endParaRPr/>
          </a:p>
        </p:txBody>
      </p:sp>
      <p:pic>
        <p:nvPicPr>
          <p:cNvPr id="370" name="Google Shape;3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850" y="1856976"/>
            <a:ext cx="1969375" cy="2306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28"/>
          <p:cNvGrpSpPr/>
          <p:nvPr/>
        </p:nvGrpSpPr>
        <p:grpSpPr>
          <a:xfrm>
            <a:off x="7166513" y="185690"/>
            <a:ext cx="1636117" cy="1526144"/>
            <a:chOff x="729238" y="1179665"/>
            <a:chExt cx="1636117" cy="1526144"/>
          </a:xfrm>
        </p:grpSpPr>
        <p:grpSp>
          <p:nvGrpSpPr>
            <p:cNvPr id="372" name="Google Shape;372;p28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373" name="Google Shape;373;p28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8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8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8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8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28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384" name="Google Shape;384;p28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8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8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8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8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8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8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8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28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395" name="Google Shape;395;p28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8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28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406" name="Google Shape;406;p28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8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8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28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417" name="Google Shape;417;p28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8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8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" name="Google Shape;427;p28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428" name="Google Shape;428;p28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8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8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8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8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8" name="Google Shape;438;p28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439" name="Google Shape;439;p28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" name="Google Shape;449;p28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450" name="Google Shape;450;p28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28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461" name="Google Shape;461;p28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28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472" name="Google Shape;472;p28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"/>
          <p:cNvSpPr txBox="1"/>
          <p:nvPr>
            <p:ph idx="1" type="body"/>
          </p:nvPr>
        </p:nvSpPr>
        <p:spPr>
          <a:xfrm>
            <a:off x="720000" y="1242875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000" u="sng">
                <a:latin typeface="Roboto"/>
                <a:ea typeface="Roboto"/>
                <a:cs typeface="Roboto"/>
                <a:sym typeface="Roboto"/>
              </a:rPr>
              <a:t>2/</a:t>
            </a:r>
            <a:r>
              <a:rPr b="1" lang="en" sz="2000" u="sng">
                <a:latin typeface="Roboto"/>
                <a:ea typeface="Roboto"/>
                <a:cs typeface="Roboto"/>
                <a:sym typeface="Roboto"/>
              </a:rPr>
              <a:t>Servo moteurs :</a:t>
            </a:r>
            <a:r>
              <a:rPr b="1" lang="en" sz="2000" u="sng"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endParaRPr b="1" sz="20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>
                <a:latin typeface="Roboto"/>
                <a:ea typeface="Roboto"/>
                <a:cs typeface="Roboto"/>
                <a:sym typeface="Roboto"/>
              </a:rPr>
              <a:t> Caracteristique :</a:t>
            </a:r>
            <a:endParaRPr sz="1550" u="sng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20kg large torque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 Dimension: 40*20*40.5mm(1.57*0.78*1.59inch)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Full metal gear: 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c'est mieux pour la précision. 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Aluminium Case</a:t>
            </a:r>
            <a:r>
              <a:rPr lang="en"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Améliorer la dissipation thermique.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Il assure la rotation à 180 degrés, Plage d'angle contrôlable.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</a:pP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Double roulement à billes : l'un est le roulement à billes d'entraînement, l'autre est le roulement à billes auxiliaire (rôle de support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Le rôle de ce servo moteurs</a:t>
            </a:r>
            <a:r>
              <a:rPr lang="en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: il assure le mouvement du bras articulé sous la commande de la carte arduino .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On a choisi d’utiliser un servo moteur car il est capable de mélanger de la mécanique et de l’électronique .</a:t>
            </a:r>
            <a:r>
              <a:rPr lang="en" sz="1150">
                <a:latin typeface="Arial"/>
                <a:ea typeface="Arial"/>
                <a:cs typeface="Arial"/>
                <a:sym typeface="Arial"/>
              </a:rPr>
              <a:t>Ainsi grâce à sa composition, il permet d'assurer plusieurs réglages très précis au niveau de l'accélération et de la vitesse de notre robot.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7" name="Google Shape;487;p2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Matériels utilisés:</a:t>
            </a:r>
            <a:r>
              <a:rPr lang="en"/>
              <a:t> </a:t>
            </a:r>
            <a:endParaRPr/>
          </a:p>
        </p:txBody>
      </p:sp>
      <p:pic>
        <p:nvPicPr>
          <p:cNvPr id="488" name="Google Shape;4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75" y="1485672"/>
            <a:ext cx="2057324" cy="21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0"/>
          <p:cNvSpPr txBox="1"/>
          <p:nvPr>
            <p:ph idx="1" type="body"/>
          </p:nvPr>
        </p:nvSpPr>
        <p:spPr>
          <a:xfrm>
            <a:off x="720000" y="1242875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Roboto"/>
                <a:ea typeface="Roboto"/>
                <a:cs typeface="Roboto"/>
                <a:sym typeface="Roboto"/>
              </a:rPr>
              <a:t>3/</a:t>
            </a:r>
            <a:r>
              <a:rPr b="1" lang="en" sz="2000" u="sng">
                <a:latin typeface="Roboto"/>
                <a:ea typeface="Roboto"/>
                <a:cs typeface="Roboto"/>
                <a:sym typeface="Roboto"/>
              </a:rPr>
              <a:t>Carte ARDUINO PRO MINI.</a:t>
            </a:r>
            <a:endParaRPr b="1" sz="2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Roboto"/>
              <a:buChar char="●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ATmega328 cadencé à 16MHz avec résonateur externe (0,5% de tolérance)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Roboto"/>
              <a:buChar char="●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Pas de connexion USB-série sur la carte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Roboto"/>
              <a:buChar char="●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Prise en charge auto-reset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Roboto"/>
              <a:buChar char="●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5V Régulateur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Roboto"/>
              <a:buChar char="●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Max 150mA de sortie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Roboto"/>
              <a:buChar char="●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Protection de surintensité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Roboto"/>
              <a:buChar char="●"/>
            </a:pPr>
            <a:r>
              <a:rPr lang="en" sz="1550">
                <a:latin typeface="Roboto"/>
                <a:ea typeface="Roboto"/>
                <a:cs typeface="Roboto"/>
                <a:sym typeface="Roboto"/>
              </a:rPr>
              <a:t>Inversion de polarité protégée</a:t>
            </a:r>
            <a:endParaRPr sz="155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L’entrée 5V à 12V DC.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F111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300" u="sng">
                <a:solidFill>
                  <a:srgbClr val="0F1111"/>
                </a:solidFill>
                <a:latin typeface="Arial"/>
                <a:ea typeface="Arial"/>
                <a:cs typeface="Arial"/>
                <a:sym typeface="Arial"/>
              </a:rPr>
              <a:t>Le Rôle de la carte </a:t>
            </a:r>
            <a:r>
              <a:rPr b="1" lang="en" sz="1300">
                <a:solidFill>
                  <a:srgbClr val="0F111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0F1111"/>
                </a:solidFill>
                <a:latin typeface="Arial"/>
                <a:ea typeface="Arial"/>
                <a:cs typeface="Arial"/>
                <a:sym typeface="Arial"/>
              </a:rPr>
              <a:t>La carte va  recevoir l’information du potentiomètre et la  transférer  vers le servo moteurs .</a:t>
            </a:r>
            <a:endParaRPr sz="1300">
              <a:solidFill>
                <a:srgbClr val="0F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94" name="Google Shape;494;p3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Matériels utilisés:</a:t>
            </a:r>
            <a:r>
              <a:rPr lang="en"/>
              <a:t> </a:t>
            </a:r>
            <a:endParaRPr/>
          </a:p>
        </p:txBody>
      </p:sp>
      <p:pic>
        <p:nvPicPr>
          <p:cNvPr id="495" name="Google Shape;4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900" y="1071575"/>
            <a:ext cx="2972350" cy="29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573083" y="3761302"/>
            <a:ext cx="3504386" cy="309736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31"/>
          <p:cNvGrpSpPr/>
          <p:nvPr/>
        </p:nvGrpSpPr>
        <p:grpSpPr>
          <a:xfrm>
            <a:off x="4573077" y="1072461"/>
            <a:ext cx="3551248" cy="2844279"/>
            <a:chOff x="5251825" y="1581500"/>
            <a:chExt cx="2706125" cy="2167400"/>
          </a:xfrm>
        </p:grpSpPr>
        <p:sp>
          <p:nvSpPr>
            <p:cNvPr id="502" name="Google Shape;502;p31"/>
            <p:cNvSpPr/>
            <p:nvPr/>
          </p:nvSpPr>
          <p:spPr>
            <a:xfrm>
              <a:off x="6230850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6198325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6199175" y="3040025"/>
              <a:ext cx="747225" cy="331100"/>
            </a:xfrm>
            <a:custGeom>
              <a:rect b="b" l="l" r="r" t="t"/>
              <a:pathLst>
                <a:path extrusionOk="0" h="13244" w="29889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25182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5251825" y="1668225"/>
              <a:ext cx="2670275" cy="1371825"/>
            </a:xfrm>
            <a:custGeom>
              <a:rect b="b" l="l" r="r" t="t"/>
              <a:pathLst>
                <a:path extrusionOk="0" h="54873" w="106811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6054900" y="3699675"/>
              <a:ext cx="810600" cy="49225"/>
            </a:xfrm>
            <a:custGeom>
              <a:rect b="b" l="l" r="r" t="t"/>
              <a:pathLst>
                <a:path extrusionOk="0" h="1969" w="32424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6808775" y="3699675"/>
              <a:ext cx="226025" cy="49225"/>
            </a:xfrm>
            <a:custGeom>
              <a:rect b="b" l="l" r="r" t="t"/>
              <a:pathLst>
                <a:path extrusionOk="0" h="1969" w="9041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31"/>
          <p:cNvSpPr/>
          <p:nvPr/>
        </p:nvSpPr>
        <p:spPr>
          <a:xfrm>
            <a:off x="720000" y="1701208"/>
            <a:ext cx="22506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1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3/</a:t>
            </a:r>
            <a:r>
              <a:rPr lang="en" sz="2700"/>
              <a:t>Partie programmation:</a:t>
            </a:r>
            <a:endParaRPr sz="4100"/>
          </a:p>
        </p:txBody>
      </p:sp>
      <p:sp>
        <p:nvSpPr>
          <p:cNvPr id="515" name="Google Shape;515;p31"/>
          <p:cNvSpPr txBox="1"/>
          <p:nvPr/>
        </p:nvSpPr>
        <p:spPr>
          <a:xfrm>
            <a:off x="2051275" y="304120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31"/>
          <p:cNvSpPr/>
          <p:nvPr/>
        </p:nvSpPr>
        <p:spPr>
          <a:xfrm>
            <a:off x="4929200" y="1387925"/>
            <a:ext cx="2949300" cy="149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Partie programmation:</a:t>
            </a:r>
            <a:endParaRPr u="sng"/>
          </a:p>
        </p:txBody>
      </p:sp>
      <p:pic>
        <p:nvPicPr>
          <p:cNvPr id="522" name="Google Shape;5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125" y="1275800"/>
            <a:ext cx="3046525" cy="359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